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69" r:id="rId3"/>
    <p:sldId id="268" r:id="rId4"/>
    <p:sldId id="273" r:id="rId5"/>
    <p:sldId id="270" r:id="rId6"/>
    <p:sldId id="271" r:id="rId7"/>
    <p:sldId id="277" r:id="rId8"/>
    <p:sldId id="275" r:id="rId9"/>
    <p:sldId id="276" r:id="rId10"/>
    <p:sldId id="263" r:id="rId11"/>
    <p:sldId id="262" r:id="rId12"/>
    <p:sldId id="264" r:id="rId13"/>
    <p:sldId id="265" r:id="rId14"/>
    <p:sldId id="266" r:id="rId15"/>
    <p:sldId id="267" r:id="rId16"/>
    <p:sldId id="257" r:id="rId1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6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EF101-F77D-434D-8E96-E2CABBD77781}" type="datetimeFigureOut">
              <a:rPr lang="nl-NL" smtClean="0"/>
              <a:t>12-10-17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0731E-E018-6B4A-BCB2-ABDCF0F97E8D}" type="slidenum">
              <a:rPr lang="nl-NL" smtClean="0"/>
              <a:t>‹nr.›</a:t>
            </a:fld>
            <a:endParaRPr lang="nl-NL"/>
          </a:p>
        </p:txBody>
      </p:sp>
    </p:spTree>
    <p:extLst>
      <p:ext uri="{BB962C8B-B14F-4D97-AF65-F5344CB8AC3E}">
        <p14:creationId xmlns:p14="http://schemas.microsoft.com/office/powerpoint/2010/main" val="1855945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790731E-E018-6B4A-BCB2-ABDCF0F97E8D}" type="slidenum">
              <a:rPr lang="nl-NL" smtClean="0"/>
              <a:t>11</a:t>
            </a:fld>
            <a:endParaRPr lang="nl-NL"/>
          </a:p>
        </p:txBody>
      </p:sp>
    </p:spTree>
    <p:extLst>
      <p:ext uri="{BB962C8B-B14F-4D97-AF65-F5344CB8AC3E}">
        <p14:creationId xmlns:p14="http://schemas.microsoft.com/office/powerpoint/2010/main" val="111547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19B1FD-3377-5A41-933B-E7A110AC730A}" type="slidenum">
              <a:rPr lang="nl-NL" smtClean="0"/>
              <a:t>12</a:t>
            </a:fld>
            <a:endParaRPr lang="nl-NL"/>
          </a:p>
        </p:txBody>
      </p:sp>
    </p:spTree>
    <p:extLst>
      <p:ext uri="{BB962C8B-B14F-4D97-AF65-F5344CB8AC3E}">
        <p14:creationId xmlns:p14="http://schemas.microsoft.com/office/powerpoint/2010/main" val="179339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2B482CC-4159-ED49-BA1F-053F45CAB02F}" type="datetimeFigureOut">
              <a:rPr lang="nl-NL" smtClean="0"/>
              <a:t>12-10-17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30276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2B482CC-4159-ED49-BA1F-053F45CAB02F}" type="datetimeFigureOut">
              <a:rPr lang="nl-NL" smtClean="0"/>
              <a:t>12-10-17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233201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2B482CC-4159-ED49-BA1F-053F45CAB02F}" type="datetimeFigureOut">
              <a:rPr lang="nl-NL" smtClean="0"/>
              <a:t>12-10-17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25700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2B482CC-4159-ED49-BA1F-053F45CAB02F}" type="datetimeFigureOut">
              <a:rPr lang="nl-NL" smtClean="0"/>
              <a:t>12-10-17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144741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82B482CC-4159-ED49-BA1F-053F45CAB02F}" type="datetimeFigureOut">
              <a:rPr lang="nl-NL" smtClean="0"/>
              <a:t>12-10-17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346175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82B482CC-4159-ED49-BA1F-053F45CAB02F}" type="datetimeFigureOut">
              <a:rPr lang="nl-NL" smtClean="0"/>
              <a:t>12-10-17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403784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82B482CC-4159-ED49-BA1F-053F45CAB02F}" type="datetimeFigureOut">
              <a:rPr lang="nl-NL" smtClean="0"/>
              <a:t>12-10-17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121386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82B482CC-4159-ED49-BA1F-053F45CAB02F}" type="datetimeFigureOut">
              <a:rPr lang="nl-NL" smtClean="0"/>
              <a:t>12-10-17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101314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2B482CC-4159-ED49-BA1F-053F45CAB02F}" type="datetimeFigureOut">
              <a:rPr lang="nl-NL" smtClean="0"/>
              <a:t>12-10-17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280850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2B482CC-4159-ED49-BA1F-053F45CAB02F}" type="datetimeFigureOut">
              <a:rPr lang="nl-NL" smtClean="0"/>
              <a:t>12-10-17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87174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2B482CC-4159-ED49-BA1F-053F45CAB02F}" type="datetimeFigureOut">
              <a:rPr lang="nl-NL" smtClean="0"/>
              <a:t>12-10-17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1B1559A-0166-824A-8663-A17E6AB9347B}" type="slidenum">
              <a:rPr lang="nl-NL" smtClean="0"/>
              <a:t>‹nr.›</a:t>
            </a:fld>
            <a:endParaRPr lang="nl-NL"/>
          </a:p>
        </p:txBody>
      </p:sp>
    </p:spTree>
    <p:extLst>
      <p:ext uri="{BB962C8B-B14F-4D97-AF65-F5344CB8AC3E}">
        <p14:creationId xmlns:p14="http://schemas.microsoft.com/office/powerpoint/2010/main" val="3099729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482CC-4159-ED49-BA1F-053F45CAB02F}" type="datetimeFigureOut">
              <a:rPr lang="nl-NL" smtClean="0"/>
              <a:t>12-10-17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1559A-0166-824A-8663-A17E6AB9347B}" type="slidenum">
              <a:rPr lang="nl-NL" smtClean="0"/>
              <a:t>‹nr.›</a:t>
            </a:fld>
            <a:endParaRPr lang="nl-NL"/>
          </a:p>
        </p:txBody>
      </p:sp>
    </p:spTree>
    <p:extLst>
      <p:ext uri="{BB962C8B-B14F-4D97-AF65-F5344CB8AC3E}">
        <p14:creationId xmlns:p14="http://schemas.microsoft.com/office/powerpoint/2010/main" val="401724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luxxcxLeXk" TargetMode="External"/><Relationship Id="rId3" Type="http://schemas.openxmlformats.org/officeDocument/2006/relationships/hyperlink" Target="https://www.youtube.com/watch?v=LWzPm_ponk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ArADqrplH6Q" TargetMode="External"/><Relationship Id="rId4" Type="http://schemas.openxmlformats.org/officeDocument/2006/relationships/hyperlink" Target="http://www.youtube.com/watch?v=XoYeHL8jHwc" TargetMode="External"/><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m87UUsCgaKY" TargetMode="External"/><Relationship Id="rId3" Type="http://schemas.openxmlformats.org/officeDocument/2006/relationships/hyperlink" Target="https://www.youtube.com/watch?v=f68cdc27HW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hyperlink" Target="http://www.architectenweb.nl/aweb/archipedia/archipedia.asp?ID=140" TargetMode="Externa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LpxdHy0eZc" TargetMode="Externa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hetnoordbrabantsmuseum.nl/bezoek/tentoonstellingen-activiteiten/tentoonstellingen/chiharu-shiota/" TargetMode="External"/><Relationship Id="rId4" Type="http://schemas.openxmlformats.org/officeDocument/2006/relationships/hyperlink" Target="https://www.youtube.com/watch?v=JEYQ5IN1TQI" TargetMode="External"/><Relationship Id="rId1" Type="http://schemas.openxmlformats.org/officeDocument/2006/relationships/slideLayout" Target="../slideLayouts/slideLayout2.xml"/><Relationship Id="rId2" Type="http://schemas.openxmlformats.org/officeDocument/2006/relationships/hyperlink" Target="https://www.youtube.com/watch?v=Z70WbxbGKh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S0Tg0IjCp4" TargetMode="Externa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05499"/>
            <a:ext cx="7772400" cy="2994952"/>
          </a:xfrm>
        </p:spPr>
        <p:txBody>
          <a:bodyPr/>
          <a:lstStyle/>
          <a:p>
            <a:r>
              <a:rPr lang="nl-NL" dirty="0" smtClean="0"/>
              <a:t>KUNST EN POST MODERNISME</a:t>
            </a:r>
            <a:br>
              <a:rPr lang="nl-NL" dirty="0" smtClean="0"/>
            </a:br>
            <a:r>
              <a:rPr lang="nl-NL" dirty="0" smtClean="0"/>
              <a:t>complexiteit en samenhang</a:t>
            </a:r>
            <a:br>
              <a:rPr lang="nl-NL" dirty="0" smtClean="0"/>
            </a:br>
            <a:endParaRPr lang="nl-NL" dirty="0"/>
          </a:p>
        </p:txBody>
      </p:sp>
      <p:sp>
        <p:nvSpPr>
          <p:cNvPr id="3" name="Subtitel 2"/>
          <p:cNvSpPr>
            <a:spLocks noGrp="1"/>
          </p:cNvSpPr>
          <p:nvPr>
            <p:ph type="subTitle" idx="1"/>
          </p:nvPr>
        </p:nvSpPr>
        <p:spPr>
          <a:xfrm>
            <a:off x="1371600" y="2776429"/>
            <a:ext cx="6400800" cy="2862371"/>
          </a:xfrm>
        </p:spPr>
        <p:txBody>
          <a:bodyPr/>
          <a:lstStyle/>
          <a:p>
            <a:endParaRPr lang="nl-NL" dirty="0" smtClean="0"/>
          </a:p>
          <a:p>
            <a:r>
              <a:rPr lang="nl-NL" dirty="0" smtClean="0"/>
              <a:t>Kunst en inspiratiebronnen</a:t>
            </a:r>
          </a:p>
          <a:p>
            <a:r>
              <a:rPr lang="nl-NL" dirty="0" smtClean="0"/>
              <a:t>Performance en installatie</a:t>
            </a:r>
          </a:p>
          <a:p>
            <a:r>
              <a:rPr lang="nl-NL" dirty="0" smtClean="0"/>
              <a:t>Kunst en technologie</a:t>
            </a:r>
            <a:endParaRPr lang="nl-NL" dirty="0"/>
          </a:p>
        </p:txBody>
      </p:sp>
    </p:spTree>
    <p:extLst>
      <p:ext uri="{BB962C8B-B14F-4D97-AF65-F5344CB8AC3E}">
        <p14:creationId xmlns:p14="http://schemas.microsoft.com/office/powerpoint/2010/main" val="26753641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Kunst </a:t>
            </a:r>
            <a:r>
              <a:rPr lang="nl-NL" dirty="0"/>
              <a:t>en technologie</a:t>
            </a:r>
            <a:br>
              <a:rPr lang="nl-NL" dirty="0"/>
            </a:br>
            <a:r>
              <a:rPr lang="nl-NL" dirty="0"/>
              <a:t>Daan </a:t>
            </a:r>
            <a:r>
              <a:rPr lang="nl-NL" dirty="0" smtClean="0"/>
              <a:t>Roosegaarde:</a:t>
            </a:r>
            <a:endParaRPr lang="nl-NL" dirty="0"/>
          </a:p>
        </p:txBody>
      </p:sp>
      <p:sp>
        <p:nvSpPr>
          <p:cNvPr id="3" name="Tijdelijke aanduiding voor inhoud 2"/>
          <p:cNvSpPr>
            <a:spLocks noGrp="1"/>
          </p:cNvSpPr>
          <p:nvPr>
            <p:ph idx="1"/>
          </p:nvPr>
        </p:nvSpPr>
        <p:spPr/>
        <p:txBody>
          <a:bodyPr>
            <a:normAutofit fontScale="55000" lnSpcReduction="20000"/>
          </a:bodyPr>
          <a:lstStyle/>
          <a:p>
            <a:r>
              <a:rPr lang="nl-NL" dirty="0" smtClean="0">
                <a:hlinkClick r:id="rId2"/>
              </a:rPr>
              <a:t>https://www.youtube.com/watch?v=XluxxcxLeXk</a:t>
            </a:r>
            <a:endParaRPr lang="nl-NL" dirty="0" smtClean="0"/>
          </a:p>
          <a:p>
            <a:endParaRPr lang="nl-NL" dirty="0" smtClean="0"/>
          </a:p>
          <a:p>
            <a:r>
              <a:rPr lang="nl-NL" dirty="0" smtClean="0"/>
              <a:t>Daan Roosegaarde (Nieuwkoop 1979) is kunstenaar, entrepreneur( ondernemende ondernemer ) en ontwerper. </a:t>
            </a:r>
          </a:p>
          <a:p>
            <a:endParaRPr lang="nl-NL" dirty="0" smtClean="0"/>
          </a:p>
          <a:p>
            <a:r>
              <a:rPr lang="nl-NL" dirty="0" smtClean="0"/>
              <a:t>Ik denk dat we op de rand staan van een nieuwe wereld. Over een paar jaar heeft de oude afgedaan. Ik wil laten zien hoe innovatie en verbeelding samengaan in het vormgeven van de nieuwe wereld. Als kunstenaar kun je alle nieuwe ontwikkelingen bevragen, maar je mag er natuurlijk ook voorstellen voor doen.</a:t>
            </a:r>
          </a:p>
          <a:p>
            <a:r>
              <a:rPr lang="nl-NL" dirty="0" smtClean="0"/>
              <a:t>NRC Handelsblad, 2/7/2012</a:t>
            </a:r>
          </a:p>
          <a:p>
            <a:endParaRPr lang="nl-NL" dirty="0" smtClean="0"/>
          </a:p>
          <a:p>
            <a:r>
              <a:rPr lang="nl-NL" b="1" dirty="0" smtClean="0"/>
              <a:t>Grensoverschrijdingen met veel kunstdisciplines.</a:t>
            </a:r>
          </a:p>
          <a:p>
            <a:endParaRPr lang="nl-NL" b="1" dirty="0" smtClean="0"/>
          </a:p>
          <a:p>
            <a:r>
              <a:rPr lang="nl-NL" b="1" dirty="0" smtClean="0"/>
              <a:t>Waterlicht: museumplein : Amsterdam</a:t>
            </a:r>
          </a:p>
          <a:p>
            <a:r>
              <a:rPr lang="nl-NL" b="1" dirty="0">
                <a:hlinkClick r:id="rId3"/>
              </a:rPr>
              <a:t>https://www.youtube.com/watch?v=</a:t>
            </a:r>
            <a:r>
              <a:rPr lang="nl-NL" b="1" dirty="0" smtClean="0">
                <a:hlinkClick r:id="rId3"/>
              </a:rPr>
              <a:t>LWzPm_ponkI</a:t>
            </a:r>
            <a:endParaRPr lang="nl-NL" b="1" smtClean="0"/>
          </a:p>
          <a:p>
            <a:endParaRPr lang="nl-NL" b="1" dirty="0" smtClean="0"/>
          </a:p>
          <a:p>
            <a:endParaRPr lang="nl-NL" b="1" dirty="0" smtClean="0"/>
          </a:p>
          <a:p>
            <a:endParaRPr lang="nl-NL" dirty="0"/>
          </a:p>
        </p:txBody>
      </p:sp>
    </p:spTree>
    <p:extLst>
      <p:ext uri="{BB962C8B-B14F-4D97-AF65-F5344CB8AC3E}">
        <p14:creationId xmlns:p14="http://schemas.microsoft.com/office/powerpoint/2010/main" val="36173309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SMART HIGHWAY: </a:t>
            </a:r>
            <a:r>
              <a:rPr lang="nl-NL" dirty="0" smtClean="0"/>
              <a:t/>
            </a:r>
            <a:br>
              <a:rPr lang="nl-NL" dirty="0" smtClean="0"/>
            </a:br>
            <a:r>
              <a:rPr lang="nl-NL" dirty="0" smtClean="0"/>
              <a:t>Daan Roosegaarde studio</a:t>
            </a:r>
            <a:endParaRPr lang="nl-NL" dirty="0"/>
          </a:p>
        </p:txBody>
      </p:sp>
      <p:pic>
        <p:nvPicPr>
          <p:cNvPr id="4" name="Tijdelijke aanduiding voor inhoud 3" descr="Schermafbeelding 2013-12-08 om 17.45.08.png"/>
          <p:cNvPicPr>
            <a:picLocks noGrp="1" noChangeAspect="1"/>
          </p:cNvPicPr>
          <p:nvPr>
            <p:ph idx="1"/>
          </p:nvPr>
        </p:nvPicPr>
        <p:blipFill>
          <a:blip r:embed="rId3">
            <a:extLst>
              <a:ext uri="{28A0092B-C50C-407E-A947-70E740481C1C}">
                <a14:useLocalDpi xmlns:a14="http://schemas.microsoft.com/office/drawing/2010/main" val="0"/>
              </a:ext>
            </a:extLst>
          </a:blip>
          <a:srcRect t="2296" b="2296"/>
          <a:stretch>
            <a:fillRect/>
          </a:stretch>
        </p:blipFill>
        <p:spPr/>
      </p:pic>
    </p:spTree>
    <p:extLst>
      <p:ext uri="{BB962C8B-B14F-4D97-AF65-F5344CB8AC3E}">
        <p14:creationId xmlns:p14="http://schemas.microsoft.com/office/powerpoint/2010/main" val="36416207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773761"/>
            <a:ext cx="8229600" cy="5956495"/>
          </a:xfrm>
        </p:spPr>
        <p:txBody>
          <a:bodyPr>
            <a:noAutofit/>
          </a:bodyPr>
          <a:lstStyle/>
          <a:p>
            <a:r>
              <a:rPr lang="nl-NL" sz="1200" b="1" dirty="0" smtClean="0"/>
              <a:t>Marbles</a:t>
            </a:r>
          </a:p>
          <a:p>
            <a:r>
              <a:rPr lang="nl-NL" sz="1200" dirty="0" smtClean="0"/>
              <a:t>Naam: </a:t>
            </a:r>
          </a:p>
          <a:p>
            <a:r>
              <a:rPr lang="nl-NL" sz="1200" dirty="0" smtClean="0"/>
              <a:t>Marbles</a:t>
            </a:r>
          </a:p>
          <a:p>
            <a:r>
              <a:rPr lang="nl-NL" sz="1200" dirty="0" smtClean="0"/>
              <a:t>Kunstenaar(s): </a:t>
            </a:r>
          </a:p>
          <a:p>
            <a:r>
              <a:rPr lang="nl-NL" sz="1200" dirty="0" smtClean="0"/>
              <a:t>Daan Roosegaarde</a:t>
            </a:r>
          </a:p>
          <a:p>
            <a:r>
              <a:rPr lang="nl-NL" sz="1200" dirty="0" smtClean="0"/>
              <a:t>Geplaatst: </a:t>
            </a:r>
          </a:p>
          <a:p>
            <a:r>
              <a:rPr lang="nl-NL" sz="1200" dirty="0" smtClean="0"/>
              <a:t>2012</a:t>
            </a:r>
          </a:p>
          <a:p>
            <a:r>
              <a:rPr lang="nl-NL" sz="1200" dirty="0" smtClean="0"/>
              <a:t>Materiaal: </a:t>
            </a:r>
          </a:p>
          <a:p>
            <a:r>
              <a:rPr lang="nl-NL" sz="1200" dirty="0" smtClean="0"/>
              <a:t>kunststof, licht, geluid</a:t>
            </a:r>
          </a:p>
          <a:p>
            <a:r>
              <a:rPr lang="nl-NL" sz="1200" dirty="0" smtClean="0"/>
              <a:t>Locatie: </a:t>
            </a:r>
          </a:p>
          <a:p>
            <a:r>
              <a:rPr lang="nl-NL" sz="1200" dirty="0" smtClean="0"/>
              <a:t>Van </a:t>
            </a:r>
            <a:r>
              <a:rPr lang="nl-NL" sz="1200" dirty="0" err="1" smtClean="0"/>
              <a:t>Eesterenplein</a:t>
            </a:r>
            <a:endParaRPr lang="nl-NL" sz="1200" dirty="0" smtClean="0"/>
          </a:p>
          <a:p>
            <a:r>
              <a:rPr lang="nl-NL" sz="1200" i="1" dirty="0" smtClean="0"/>
              <a:t>Marbles</a:t>
            </a:r>
            <a:r>
              <a:rPr lang="nl-NL" sz="1200" dirty="0" smtClean="0"/>
              <a:t> heet het kunstwerk. Het is het sluitstuk van de vernieuwing van het Van </a:t>
            </a:r>
            <a:r>
              <a:rPr lang="nl-NL" sz="1200" dirty="0" err="1" smtClean="0"/>
              <a:t>Eesterenplein</a:t>
            </a:r>
            <a:r>
              <a:rPr lang="nl-NL" sz="1200" dirty="0" smtClean="0"/>
              <a:t>. En het werkt! Door het kunstwerk krijgt het plein allure. </a:t>
            </a:r>
          </a:p>
          <a:p>
            <a:r>
              <a:rPr lang="nl-NL" sz="1200" dirty="0" smtClean="0"/>
              <a:t>De titel is goed gevonden. Overdag hebben de zes objecten wel iets weg van gladde stenen, van marmer. Maar </a:t>
            </a:r>
            <a:r>
              <a:rPr lang="nl-NL" sz="1200" i="1" dirty="0" err="1" smtClean="0"/>
              <a:t>marble</a:t>
            </a:r>
            <a:r>
              <a:rPr lang="nl-NL" sz="1200" dirty="0" smtClean="0"/>
              <a:t> betekent ook knikker. En als je knikker zegt, knikkeren, dan denk je meteen aan buiten spelende kinderen. En de titel is goed gevonden, want het is ook een speels object. Om op te zitten, of 's avonds om ermee te spelen.</a:t>
            </a:r>
          </a:p>
          <a:p>
            <a:r>
              <a:rPr lang="nl-NL" sz="1200" dirty="0" smtClean="0"/>
              <a:t>Het zijn zes objecten zo groot als zwerfkeien. Gladgeschuurd door de tijd, door water en wind - dat gevoel roepen de stenen op. De objecten roepen verstilling op, zoals natuur dat doet.</a:t>
            </a:r>
            <a:br>
              <a:rPr lang="nl-NL" sz="1200" dirty="0" smtClean="0"/>
            </a:br>
            <a:r>
              <a:rPr lang="nl-NL" sz="1200" dirty="0" smtClean="0"/>
              <a:t>Maar ze zijn niet letterlijk stil: ze maken geluid. Piepjes, knorren, </a:t>
            </a:r>
            <a:r>
              <a:rPr lang="nl-NL" sz="1200" dirty="0" err="1" smtClean="0"/>
              <a:t>bliebs</a:t>
            </a:r>
            <a:r>
              <a:rPr lang="nl-NL" sz="1200" dirty="0" smtClean="0"/>
              <a:t>. Haast buitenaardse geluiden.</a:t>
            </a:r>
            <a:br>
              <a:rPr lang="nl-NL" sz="1200" dirty="0" smtClean="0"/>
            </a:br>
            <a:r>
              <a:rPr lang="nl-NL" sz="1200" dirty="0" smtClean="0"/>
              <a:t>'s Avonds wordt de associatie met buitenaardse wezens pas echt sterk. De objecten krijgen een kleur en veranderen van kleur als je ze aanraakt en in de stilte van de nacht worden de geluiden sterker. Het kunstwerk communiceert met ons, zoekt woorden en tekens om met ons te praten. En wij reageren! We worden vrolijk en gaan makkelijk de uitnodiging tot communicatie aan: we rennen om de stenen en raken ze om beurten aan en laten zo de stenen steeds van kleur veranderen. We maken er vanzelf een spelletje van. En als we moe zijn, dan gaan we er op zitten en laten de geluiden langzaam door ons lichaam trillen. </a:t>
            </a:r>
            <a:endParaRPr lang="nl-NL" sz="1200" dirty="0"/>
          </a:p>
          <a:p>
            <a:r>
              <a:rPr lang="pl-PL" sz="2400" dirty="0" smtClean="0">
                <a:hlinkClick r:id="rId3"/>
              </a:rPr>
              <a:t>http://www.youtube.com/watch?v=ArADqrplH6Q</a:t>
            </a:r>
            <a:endParaRPr lang="pl-PL" sz="2400" dirty="0" smtClean="0"/>
          </a:p>
          <a:p>
            <a:r>
              <a:rPr lang="pl-PL" sz="2400" dirty="0" smtClean="0">
                <a:hlinkClick r:id="rId4"/>
              </a:rPr>
              <a:t>http://www.youtube.com/watch?v=XoYeHL8jHwc</a:t>
            </a:r>
            <a:endParaRPr lang="pl-PL" sz="2400" dirty="0" smtClean="0"/>
          </a:p>
          <a:p>
            <a:endParaRPr lang="pl-PL" sz="2400" dirty="0" smtClean="0"/>
          </a:p>
          <a:p>
            <a:endParaRPr lang="nl-NL" sz="2400" dirty="0" smtClean="0"/>
          </a:p>
          <a:p>
            <a:endParaRPr lang="nl-NL" sz="1200" dirty="0"/>
          </a:p>
        </p:txBody>
      </p:sp>
      <p:pic>
        <p:nvPicPr>
          <p:cNvPr id="4" name="Afbeelding 3" descr="Schermafbeelding 2013-12-08 om 15.34.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7695" y="139786"/>
            <a:ext cx="4463463" cy="2920828"/>
          </a:xfrm>
          <a:prstGeom prst="rect">
            <a:avLst/>
          </a:prstGeom>
        </p:spPr>
      </p:pic>
    </p:spTree>
    <p:extLst>
      <p:ext uri="{BB962C8B-B14F-4D97-AF65-F5344CB8AC3E}">
        <p14:creationId xmlns:p14="http://schemas.microsoft.com/office/powerpoint/2010/main" val="3583684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Levende muur: </a:t>
            </a:r>
            <a:r>
              <a:rPr lang="nl-NL" dirty="0" err="1" smtClean="0"/>
              <a:t>interactive</a:t>
            </a:r>
            <a:r>
              <a:rPr lang="nl-NL" dirty="0" smtClean="0"/>
              <a:t> art </a:t>
            </a:r>
            <a:r>
              <a:rPr lang="nl-NL" dirty="0" err="1" smtClean="0"/>
              <a:t>wall</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endParaRPr lang="en-US" dirty="0"/>
          </a:p>
          <a:p>
            <a:r>
              <a:rPr lang="en-US" b="1" dirty="0" smtClean="0"/>
              <a:t>Interview de </a:t>
            </a:r>
            <a:r>
              <a:rPr lang="en-US" b="1" dirty="0" err="1" smtClean="0"/>
              <a:t>Wereld</a:t>
            </a:r>
            <a:r>
              <a:rPr lang="en-US" b="1" dirty="0" smtClean="0"/>
              <a:t> </a:t>
            </a:r>
            <a:r>
              <a:rPr lang="en-US" b="1" dirty="0" err="1" smtClean="0"/>
              <a:t>draait</a:t>
            </a:r>
            <a:r>
              <a:rPr lang="en-US" b="1" dirty="0" smtClean="0"/>
              <a:t> door: Marbles: </a:t>
            </a:r>
            <a:r>
              <a:rPr lang="en-US" b="1" dirty="0" err="1" smtClean="0"/>
              <a:t>digitale</a:t>
            </a:r>
            <a:r>
              <a:rPr lang="en-US" b="1" dirty="0" smtClean="0"/>
              <a:t> </a:t>
            </a:r>
            <a:r>
              <a:rPr lang="en-US" b="1" dirty="0" err="1" smtClean="0"/>
              <a:t>openhaard</a:t>
            </a:r>
            <a:r>
              <a:rPr lang="en-US" b="1" dirty="0" smtClean="0"/>
              <a:t>.</a:t>
            </a:r>
          </a:p>
          <a:p>
            <a:r>
              <a:rPr lang="pl-PL" dirty="0" smtClean="0">
                <a:hlinkClick r:id="rId2"/>
              </a:rPr>
              <a:t>http://www.youtube.com/watch?v=m87UUsCgaKY</a:t>
            </a:r>
            <a:endParaRPr lang="pl-PL" dirty="0" smtClean="0"/>
          </a:p>
          <a:p>
            <a:endParaRPr lang="pl-PL" dirty="0"/>
          </a:p>
          <a:p>
            <a:r>
              <a:rPr lang="pl-PL" dirty="0" smtClean="0"/>
              <a:t>Van Gogh </a:t>
            </a:r>
            <a:r>
              <a:rPr lang="pl-PL" dirty="0" err="1" smtClean="0"/>
              <a:t>Fietspad</a:t>
            </a:r>
            <a:r>
              <a:rPr lang="pl-PL" dirty="0" smtClean="0"/>
              <a:t> </a:t>
            </a:r>
            <a:r>
              <a:rPr lang="pl-PL" dirty="0" err="1" smtClean="0"/>
              <a:t>Nuenen</a:t>
            </a:r>
            <a:endParaRPr lang="pl-PL" dirty="0" smtClean="0"/>
          </a:p>
          <a:p>
            <a:r>
              <a:rPr lang="pl-PL" dirty="0">
                <a:hlinkClick r:id="rId3"/>
              </a:rPr>
              <a:t>https://www.youtube.com/watch?v=</a:t>
            </a:r>
            <a:r>
              <a:rPr lang="pl-PL" dirty="0" smtClean="0">
                <a:hlinkClick r:id="rId3"/>
              </a:rPr>
              <a:t>f68cdc27HWg</a:t>
            </a:r>
            <a:endParaRPr lang="pl-PL" dirty="0" smtClean="0"/>
          </a:p>
          <a:p>
            <a:endParaRPr lang="pl-PL" dirty="0" smtClean="0"/>
          </a:p>
          <a:p>
            <a:endParaRPr lang="pl-PL" dirty="0" smtClean="0"/>
          </a:p>
          <a:p>
            <a:endParaRPr lang="en-US" dirty="0" smtClean="0"/>
          </a:p>
          <a:p>
            <a:endParaRPr lang="nl-NL" dirty="0"/>
          </a:p>
        </p:txBody>
      </p:sp>
    </p:spTree>
    <p:extLst>
      <p:ext uri="{BB962C8B-B14F-4D97-AF65-F5344CB8AC3E}">
        <p14:creationId xmlns:p14="http://schemas.microsoft.com/office/powerpoint/2010/main" val="38233662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3-12-08 om 18.00.53.png"/>
          <p:cNvPicPr>
            <a:picLocks noGrp="1" noChangeAspect="1"/>
          </p:cNvPicPr>
          <p:nvPr>
            <p:ph idx="1"/>
          </p:nvPr>
        </p:nvPicPr>
        <p:blipFill>
          <a:blip r:embed="rId2">
            <a:extLst>
              <a:ext uri="{28A0092B-C50C-407E-A947-70E740481C1C}">
                <a14:useLocalDpi xmlns:a14="http://schemas.microsoft.com/office/drawing/2010/main" val="0"/>
              </a:ext>
            </a:extLst>
          </a:blip>
          <a:srcRect t="-15618" b="-15618"/>
          <a:stretch>
            <a:fillRect/>
          </a:stretch>
        </p:blipFill>
        <p:spPr>
          <a:xfrm>
            <a:off x="457200" y="-623046"/>
            <a:ext cx="8229600" cy="8315269"/>
          </a:xfrm>
        </p:spPr>
      </p:pic>
    </p:spTree>
    <p:extLst>
      <p:ext uri="{BB962C8B-B14F-4D97-AF65-F5344CB8AC3E}">
        <p14:creationId xmlns:p14="http://schemas.microsoft.com/office/powerpoint/2010/main" val="33295673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3-12-08 om 17.58.06.png"/>
          <p:cNvPicPr>
            <a:picLocks noGrp="1" noChangeAspect="1"/>
          </p:cNvPicPr>
          <p:nvPr>
            <p:ph idx="1"/>
          </p:nvPr>
        </p:nvPicPr>
        <p:blipFill>
          <a:blip r:embed="rId2">
            <a:extLst>
              <a:ext uri="{28A0092B-C50C-407E-A947-70E740481C1C}">
                <a14:useLocalDpi xmlns:a14="http://schemas.microsoft.com/office/drawing/2010/main" val="0"/>
              </a:ext>
            </a:extLst>
          </a:blip>
          <a:srcRect t="-101949" b="-101949"/>
          <a:stretch>
            <a:fillRect/>
          </a:stretch>
        </p:blipFill>
        <p:spPr>
          <a:xfrm>
            <a:off x="457200" y="-587375"/>
            <a:ext cx="8229600" cy="7943850"/>
          </a:xfrm>
        </p:spPr>
      </p:pic>
    </p:spTree>
    <p:extLst>
      <p:ext uri="{BB962C8B-B14F-4D97-AF65-F5344CB8AC3E}">
        <p14:creationId xmlns:p14="http://schemas.microsoft.com/office/powerpoint/2010/main" val="20430426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3-12-08 om 17.37.18.png"/>
          <p:cNvPicPr>
            <a:picLocks noGrp="1" noChangeAspect="1"/>
          </p:cNvPicPr>
          <p:nvPr>
            <p:ph idx="1"/>
          </p:nvPr>
        </p:nvPicPr>
        <p:blipFill>
          <a:blip r:embed="rId2">
            <a:extLst>
              <a:ext uri="{28A0092B-C50C-407E-A947-70E740481C1C}">
                <a14:useLocalDpi xmlns:a14="http://schemas.microsoft.com/office/drawing/2010/main" val="0"/>
              </a:ext>
            </a:extLst>
          </a:blip>
          <a:srcRect t="4838" b="4838"/>
          <a:stretch>
            <a:fillRect/>
          </a:stretch>
        </p:blipFill>
        <p:spPr>
          <a:xfrm>
            <a:off x="204375" y="160592"/>
            <a:ext cx="8788167" cy="6204683"/>
          </a:xfrm>
        </p:spPr>
      </p:pic>
    </p:spTree>
    <p:extLst>
      <p:ext uri="{BB962C8B-B14F-4D97-AF65-F5344CB8AC3E}">
        <p14:creationId xmlns:p14="http://schemas.microsoft.com/office/powerpoint/2010/main" val="19202760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3716002" cy="6197051"/>
          </a:xfrm>
        </p:spPr>
        <p:txBody>
          <a:bodyPr>
            <a:normAutofit/>
          </a:bodyPr>
          <a:lstStyle/>
          <a:p>
            <a:pPr algn="l"/>
            <a:r>
              <a:rPr lang="nl-NL" sz="2400" dirty="0" err="1" smtClean="0"/>
              <a:t>Post-modernisme</a:t>
            </a:r>
            <a:r>
              <a:rPr lang="nl-NL" sz="2400" dirty="0" smtClean="0"/>
              <a:t> </a:t>
            </a:r>
            <a:br>
              <a:rPr lang="nl-NL" sz="2400" dirty="0" smtClean="0"/>
            </a:br>
            <a:r>
              <a:rPr lang="nl-NL" sz="2400" b="1" dirty="0" smtClean="0"/>
              <a:t>Job </a:t>
            </a:r>
            <a:r>
              <a:rPr lang="nl-NL" sz="2400" b="1" dirty="0" err="1" smtClean="0"/>
              <a:t>Koelewijn</a:t>
            </a:r>
            <a:r>
              <a:rPr lang="nl-NL" sz="2400" dirty="0" smtClean="0"/>
              <a:t>: 1998</a:t>
            </a:r>
            <a:br>
              <a:rPr lang="nl-NL" sz="2400" dirty="0" smtClean="0"/>
            </a:br>
            <a:r>
              <a:rPr lang="nl-NL" sz="2400" dirty="0" smtClean="0"/>
              <a:t>“A </a:t>
            </a:r>
            <a:r>
              <a:rPr lang="nl-NL" sz="2400" dirty="0" err="1" smtClean="0"/>
              <a:t>balancing</a:t>
            </a:r>
            <a:r>
              <a:rPr lang="nl-NL" sz="2400" dirty="0" smtClean="0"/>
              <a:t> art “</a:t>
            </a:r>
            <a:br>
              <a:rPr lang="nl-NL" sz="2400" dirty="0" smtClean="0"/>
            </a:br>
            <a:r>
              <a:rPr lang="nl-NL" sz="2400" dirty="0" smtClean="0"/>
              <a:t>Foto</a:t>
            </a:r>
            <a:br>
              <a:rPr lang="nl-NL" sz="2400" dirty="0" smtClean="0"/>
            </a:br>
            <a:r>
              <a:rPr lang="nl-NL" sz="2400" dirty="0"/>
              <a:t/>
            </a:r>
            <a:br>
              <a:rPr lang="nl-NL" sz="2400" dirty="0"/>
            </a:br>
            <a:r>
              <a:rPr lang="nl-NL" sz="2400" dirty="0" smtClean="0"/>
              <a:t>Foto: Gemaakt in NY.  Welke informatie geeft het beeld, waar zit de verwarring ?  </a:t>
            </a:r>
            <a:br>
              <a:rPr lang="nl-NL" sz="2400" dirty="0" smtClean="0"/>
            </a:br>
            <a:r>
              <a:rPr lang="nl-NL" sz="2400" dirty="0" smtClean="0"/>
              <a:t>Later wordt dit kunstwerk gezien als een voorbode van 9/11. </a:t>
            </a:r>
            <a:r>
              <a:rPr lang="nl-NL" sz="2400" dirty="0" smtClean="0"/>
              <a:t/>
            </a:r>
            <a:br>
              <a:rPr lang="nl-NL" sz="2400" dirty="0" smtClean="0"/>
            </a:br>
            <a:r>
              <a:rPr lang="nl-NL" sz="2400" dirty="0" smtClean="0"/>
              <a:t/>
            </a:r>
            <a:br>
              <a:rPr lang="nl-NL" sz="2400" dirty="0" smtClean="0"/>
            </a:br>
            <a:r>
              <a:rPr lang="nl-NL" sz="2400" b="1" dirty="0" smtClean="0"/>
              <a:t>Verbindingen.</a:t>
            </a:r>
            <a:endParaRPr lang="nl-NL" sz="2400" b="1" dirty="0"/>
          </a:p>
        </p:txBody>
      </p:sp>
      <p:pic>
        <p:nvPicPr>
          <p:cNvPr id="4" name="Tijdelijke aanduiding voor inhoud 3" descr="fbeeldingsresultaat voor job koelewijn foto new york"/>
          <p:cNvPicPr>
            <a:picLocks noGrp="1"/>
          </p:cNvPicPr>
          <p:nvPr>
            <p:ph idx="1"/>
          </p:nvPr>
        </p:nvPicPr>
        <p:blipFill>
          <a:blip r:embed="rId2">
            <a:extLst>
              <a:ext uri="{28A0092B-C50C-407E-A947-70E740481C1C}">
                <a14:useLocalDpi xmlns:a14="http://schemas.microsoft.com/office/drawing/2010/main" val="0"/>
              </a:ext>
            </a:extLst>
          </a:blip>
          <a:srcRect l="-65448" r="-65448"/>
          <a:stretch>
            <a:fillRect/>
          </a:stretch>
        </p:blipFill>
        <p:spPr bwMode="auto">
          <a:xfrm>
            <a:off x="1422954" y="274638"/>
            <a:ext cx="10285440" cy="6197050"/>
          </a:xfrm>
          <a:prstGeom prst="rect">
            <a:avLst/>
          </a:prstGeom>
          <a:noFill/>
          <a:ln>
            <a:noFill/>
          </a:ln>
        </p:spPr>
      </p:pic>
    </p:spTree>
    <p:extLst>
      <p:ext uri="{BB962C8B-B14F-4D97-AF65-F5344CB8AC3E}">
        <p14:creationId xmlns:p14="http://schemas.microsoft.com/office/powerpoint/2010/main" val="30818025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23986"/>
          </a:xfrm>
        </p:spPr>
        <p:txBody>
          <a:bodyPr>
            <a:normAutofit fontScale="90000"/>
          </a:bodyPr>
          <a:lstStyle/>
          <a:p>
            <a:r>
              <a:rPr lang="nl-NL" sz="2800" b="1" dirty="0" smtClean="0"/>
              <a:t>Eclecticisme</a:t>
            </a:r>
            <a:r>
              <a:rPr lang="nl-NL" sz="2800" dirty="0" smtClean="0"/>
              <a:t>: post modernisme in de bouwkunst en herwaardering van het ornament; </a:t>
            </a:r>
            <a:r>
              <a:rPr lang="nl-NL" sz="2800" b="1" dirty="0" smtClean="0"/>
              <a:t>stijlcitaten</a:t>
            </a:r>
            <a:r>
              <a:rPr lang="nl-NL" sz="2800" dirty="0" smtClean="0"/>
              <a:t> </a:t>
            </a:r>
            <a:endParaRPr lang="nl-NL" sz="2800" dirty="0"/>
          </a:p>
        </p:txBody>
      </p:sp>
      <p:pic>
        <p:nvPicPr>
          <p:cNvPr id="4" name="irc_mi" descr="http://www.wttw.com/img/graves/graves3.jpg"/>
          <p:cNvPicPr>
            <a:picLocks noGrp="1"/>
          </p:cNvPicPr>
          <p:nvPr>
            <p:ph idx="1"/>
          </p:nvPr>
        </p:nvPicPr>
        <p:blipFill>
          <a:blip r:embed="rId2">
            <a:extLst>
              <a:ext uri="{28A0092B-C50C-407E-A947-70E740481C1C}">
                <a14:useLocalDpi xmlns:a14="http://schemas.microsoft.com/office/drawing/2010/main" val="0"/>
              </a:ext>
            </a:extLst>
          </a:blip>
          <a:srcRect l="-18187" r="-18187"/>
          <a:stretch>
            <a:fillRect/>
          </a:stretch>
        </p:blipFill>
        <p:spPr bwMode="auto">
          <a:xfrm>
            <a:off x="457200" y="1876010"/>
            <a:ext cx="5183941" cy="2687428"/>
          </a:xfrm>
          <a:prstGeom prst="rect">
            <a:avLst/>
          </a:prstGeom>
          <a:noFill/>
          <a:ln>
            <a:noFill/>
          </a:ln>
        </p:spPr>
      </p:pic>
      <p:pic>
        <p:nvPicPr>
          <p:cNvPr id="5" name="Afbeelding 4" descr="https://encrypted-tbn3.gstatic.com/images?q=tbn:ANd9GcRXN5qxD7JBlL0sYETsklFuXQZRGbazKRt4VD88wQstAUY2R-2XEg"/>
          <p:cNvPicPr/>
          <p:nvPr/>
        </p:nvPicPr>
        <p:blipFill>
          <a:blip r:embed="rId3">
            <a:extLst>
              <a:ext uri="{28A0092B-C50C-407E-A947-70E740481C1C}">
                <a14:useLocalDpi xmlns:a14="http://schemas.microsoft.com/office/drawing/2010/main" val="0"/>
              </a:ext>
            </a:extLst>
          </a:blip>
          <a:srcRect/>
          <a:stretch>
            <a:fillRect/>
          </a:stretch>
        </p:blipFill>
        <p:spPr bwMode="auto">
          <a:xfrm>
            <a:off x="5515770" y="1042405"/>
            <a:ext cx="1218786" cy="1696284"/>
          </a:xfrm>
          <a:prstGeom prst="rect">
            <a:avLst/>
          </a:prstGeom>
          <a:noFill/>
          <a:ln>
            <a:noFill/>
          </a:ln>
        </p:spPr>
      </p:pic>
      <p:pic>
        <p:nvPicPr>
          <p:cNvPr id="6" name="irc_mi" descr="http://thumbs.dreamstime.com/x/voorzijde-van-oude-griekse-tempel-9844365.jpg"/>
          <p:cNvPicPr/>
          <p:nvPr/>
        </p:nvPicPr>
        <p:blipFill>
          <a:blip r:embed="rId4">
            <a:extLst>
              <a:ext uri="{28A0092B-C50C-407E-A947-70E740481C1C}">
                <a14:useLocalDpi xmlns:a14="http://schemas.microsoft.com/office/drawing/2010/main" val="0"/>
              </a:ext>
            </a:extLst>
          </a:blip>
          <a:srcRect/>
          <a:stretch>
            <a:fillRect/>
          </a:stretch>
        </p:blipFill>
        <p:spPr bwMode="auto">
          <a:xfrm>
            <a:off x="5935670" y="3002284"/>
            <a:ext cx="2712535" cy="1601609"/>
          </a:xfrm>
          <a:prstGeom prst="rect">
            <a:avLst/>
          </a:prstGeom>
          <a:noFill/>
          <a:ln>
            <a:noFill/>
          </a:ln>
        </p:spPr>
      </p:pic>
      <p:pic>
        <p:nvPicPr>
          <p:cNvPr id="7" name="irc_mi" descr="http://upload.wikimedia.org/wikipedia/commons/8/89/Crown_Hall_2.jpg"/>
          <p:cNvPicPr/>
          <p:nvPr/>
        </p:nvPicPr>
        <p:blipFill>
          <a:blip r:embed="rId5">
            <a:extLst>
              <a:ext uri="{28A0092B-C50C-407E-A947-70E740481C1C}">
                <a14:useLocalDpi xmlns:a14="http://schemas.microsoft.com/office/drawing/2010/main" val="0"/>
              </a:ext>
            </a:extLst>
          </a:blip>
          <a:srcRect/>
          <a:stretch>
            <a:fillRect/>
          </a:stretch>
        </p:blipFill>
        <p:spPr bwMode="auto">
          <a:xfrm>
            <a:off x="5515770" y="4864552"/>
            <a:ext cx="3171030" cy="1657786"/>
          </a:xfrm>
          <a:prstGeom prst="rect">
            <a:avLst/>
          </a:prstGeom>
          <a:noFill/>
          <a:ln>
            <a:noFill/>
          </a:ln>
        </p:spPr>
      </p:pic>
      <p:sp>
        <p:nvSpPr>
          <p:cNvPr id="8" name="Tekstvak 7"/>
          <p:cNvSpPr txBox="1"/>
          <p:nvPr/>
        </p:nvSpPr>
        <p:spPr>
          <a:xfrm>
            <a:off x="183607" y="5020314"/>
            <a:ext cx="5186891" cy="2031325"/>
          </a:xfrm>
          <a:prstGeom prst="rect">
            <a:avLst/>
          </a:prstGeom>
          <a:noFill/>
        </p:spPr>
        <p:txBody>
          <a:bodyPr wrap="square" rtlCol="0">
            <a:spAutoFit/>
          </a:bodyPr>
          <a:lstStyle/>
          <a:p>
            <a:r>
              <a:rPr lang="nl-NL" dirty="0" smtClean="0"/>
              <a:t>Michael Graves: hotel voor </a:t>
            </a:r>
            <a:r>
              <a:rPr lang="nl-NL" dirty="0" err="1"/>
              <a:t>D</a:t>
            </a:r>
            <a:r>
              <a:rPr lang="nl-NL" dirty="0" err="1" smtClean="0"/>
              <a:t>isneywold</a:t>
            </a:r>
            <a:r>
              <a:rPr lang="nl-NL" dirty="0" smtClean="0"/>
              <a:t> </a:t>
            </a:r>
            <a:r>
              <a:rPr lang="nl-NL" dirty="0" smtClean="0"/>
              <a:t>en </a:t>
            </a:r>
          </a:p>
          <a:p>
            <a:r>
              <a:rPr lang="nl-NL" dirty="0" smtClean="0"/>
              <a:t>de inspiratiebronnen.</a:t>
            </a:r>
          </a:p>
          <a:p>
            <a:endParaRPr lang="nl-NL" dirty="0"/>
          </a:p>
          <a:p>
            <a:r>
              <a:rPr lang="nl-NL" dirty="0" smtClean="0"/>
              <a:t>Kenmerken van post moderne architectuur:</a:t>
            </a:r>
          </a:p>
          <a:p>
            <a:r>
              <a:rPr lang="nl-NL" dirty="0">
                <a:hlinkClick r:id="rId6"/>
              </a:rPr>
              <a:t>http://www.architectenweb.nl/aweb/archipedia/archipedia.asp?ID=</a:t>
            </a:r>
            <a:r>
              <a:rPr lang="nl-NL" dirty="0" smtClean="0">
                <a:hlinkClick r:id="rId6"/>
              </a:rPr>
              <a:t>140</a:t>
            </a:r>
            <a:endParaRPr lang="nl-NL" dirty="0" smtClean="0"/>
          </a:p>
          <a:p>
            <a:endParaRPr lang="nl-NL" dirty="0"/>
          </a:p>
        </p:txBody>
      </p:sp>
      <p:pic>
        <p:nvPicPr>
          <p:cNvPr id="9" name="Afbeelding 8"/>
          <p:cNvPicPr>
            <a:picLocks noChangeAspect="1"/>
          </p:cNvPicPr>
          <p:nvPr/>
        </p:nvPicPr>
        <p:blipFill>
          <a:blip r:embed="rId7"/>
          <a:stretch>
            <a:fillRect/>
          </a:stretch>
        </p:blipFill>
        <p:spPr>
          <a:xfrm>
            <a:off x="6734556" y="1042405"/>
            <a:ext cx="2228345" cy="1671259"/>
          </a:xfrm>
          <a:prstGeom prst="rect">
            <a:avLst/>
          </a:prstGeom>
        </p:spPr>
      </p:pic>
    </p:spTree>
    <p:extLst>
      <p:ext uri="{BB962C8B-B14F-4D97-AF65-F5344CB8AC3E}">
        <p14:creationId xmlns:p14="http://schemas.microsoft.com/office/powerpoint/2010/main" val="36644630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2633514" cy="5851526"/>
          </a:xfrm>
        </p:spPr>
        <p:txBody>
          <a:bodyPr>
            <a:normAutofit/>
          </a:bodyPr>
          <a:lstStyle/>
          <a:p>
            <a:r>
              <a:rPr lang="nl-NL" sz="3200" b="1" dirty="0" smtClean="0"/>
              <a:t>FRANCESCA WOODMAN</a:t>
            </a:r>
            <a:br>
              <a:rPr lang="nl-NL" sz="3200" b="1" dirty="0" smtClean="0"/>
            </a:br>
            <a:r>
              <a:rPr lang="nl-NL" sz="3200" dirty="0" smtClean="0"/>
              <a:t>1977, </a:t>
            </a:r>
            <a:br>
              <a:rPr lang="nl-NL" sz="3200" dirty="0" smtClean="0"/>
            </a:br>
            <a:r>
              <a:rPr lang="nl-NL" sz="3200" dirty="0" smtClean="0"/>
              <a:t>“ </a:t>
            </a:r>
            <a:r>
              <a:rPr lang="nl-NL" sz="3200" dirty="0" err="1" smtClean="0"/>
              <a:t>untitled</a:t>
            </a:r>
            <a:r>
              <a:rPr lang="nl-NL" sz="3200" dirty="0" smtClean="0"/>
              <a:t> “</a:t>
            </a:r>
            <a:br>
              <a:rPr lang="nl-NL" sz="3200" dirty="0" smtClean="0"/>
            </a:br>
            <a:r>
              <a:rPr lang="nl-NL" sz="3200" dirty="0"/>
              <a:t/>
            </a:r>
            <a:br>
              <a:rPr lang="nl-NL" sz="3200" dirty="0"/>
            </a:br>
            <a:r>
              <a:rPr lang="nl-NL" sz="3200" dirty="0" smtClean="0"/>
              <a:t>Welke stijlcitaten zijn aanwezig ?</a:t>
            </a:r>
            <a:endParaRPr lang="nl-NL" sz="3200" dirty="0"/>
          </a:p>
        </p:txBody>
      </p:sp>
      <p:pic>
        <p:nvPicPr>
          <p:cNvPr id="4" name="Tijdelijke aanduiding voor inhoud 3" descr="fbeeldingsresultaat voor francesca woodman untitled"/>
          <p:cNvPicPr>
            <a:picLocks noGrp="1"/>
          </p:cNvPicPr>
          <p:nvPr>
            <p:ph idx="1"/>
          </p:nvPr>
        </p:nvPicPr>
        <p:blipFill>
          <a:blip r:embed="rId2">
            <a:extLst>
              <a:ext uri="{28A0092B-C50C-407E-A947-70E740481C1C}">
                <a14:useLocalDpi xmlns:a14="http://schemas.microsoft.com/office/drawing/2010/main" val="0"/>
              </a:ext>
            </a:extLst>
          </a:blip>
          <a:srcRect l="-39302" r="-39302"/>
          <a:stretch>
            <a:fillRect/>
          </a:stretch>
        </p:blipFill>
        <p:spPr bwMode="auto">
          <a:xfrm>
            <a:off x="1009837" y="657878"/>
            <a:ext cx="9522744" cy="5468285"/>
          </a:xfrm>
          <a:prstGeom prst="rect">
            <a:avLst/>
          </a:prstGeom>
          <a:noFill/>
          <a:ln>
            <a:noFill/>
          </a:ln>
        </p:spPr>
      </p:pic>
    </p:spTree>
    <p:extLst>
      <p:ext uri="{BB962C8B-B14F-4D97-AF65-F5344CB8AC3E}">
        <p14:creationId xmlns:p14="http://schemas.microsoft.com/office/powerpoint/2010/main" val="3465589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3597450" cy="5233181"/>
          </a:xfrm>
        </p:spPr>
        <p:txBody>
          <a:bodyPr>
            <a:noAutofit/>
          </a:bodyPr>
          <a:lstStyle/>
          <a:p>
            <a:pPr algn="l"/>
            <a:r>
              <a:rPr lang="nl-NL" sz="2800" b="1" dirty="0" smtClean="0"/>
              <a:t>Milan </a:t>
            </a:r>
            <a:r>
              <a:rPr lang="nl-NL" sz="2800" b="1" dirty="0" err="1" smtClean="0"/>
              <a:t>Kunc</a:t>
            </a:r>
            <a:r>
              <a:rPr lang="nl-NL" sz="2800" b="1" dirty="0" smtClean="0"/>
              <a:t/>
            </a:r>
            <a:br>
              <a:rPr lang="nl-NL" sz="2800" b="1" dirty="0" smtClean="0"/>
            </a:br>
            <a:r>
              <a:rPr lang="nl-NL" sz="2800" dirty="0" smtClean="0"/>
              <a:t>1985</a:t>
            </a:r>
            <a:br>
              <a:rPr lang="nl-NL" sz="2800" dirty="0" smtClean="0"/>
            </a:br>
            <a:r>
              <a:rPr lang="nl-NL" sz="2800" dirty="0" err="1" smtClean="0"/>
              <a:t>What</a:t>
            </a:r>
            <a:r>
              <a:rPr lang="nl-NL" sz="2800" dirty="0" smtClean="0"/>
              <a:t> a </a:t>
            </a:r>
            <a:r>
              <a:rPr lang="nl-NL" sz="2800" dirty="0" err="1" smtClean="0"/>
              <a:t>coincidence</a:t>
            </a:r>
            <a:r>
              <a:rPr lang="nl-NL" sz="2800" dirty="0" smtClean="0"/>
              <a:t/>
            </a:r>
            <a:br>
              <a:rPr lang="nl-NL" sz="2800" dirty="0" smtClean="0"/>
            </a:br>
            <a:r>
              <a:rPr lang="nl-NL" sz="2800" dirty="0" smtClean="0"/>
              <a:t>Stijl: </a:t>
            </a:r>
            <a:br>
              <a:rPr lang="nl-NL" sz="2800" dirty="0" smtClean="0"/>
            </a:br>
            <a:r>
              <a:rPr lang="nl-NL" sz="2800" dirty="0" smtClean="0"/>
              <a:t>De nieuwe wilden / post modernisme</a:t>
            </a:r>
            <a:br>
              <a:rPr lang="nl-NL" sz="2800" dirty="0" smtClean="0"/>
            </a:br>
            <a:r>
              <a:rPr lang="nl-NL" sz="2800" dirty="0"/>
              <a:t/>
            </a:r>
            <a:br>
              <a:rPr lang="nl-NL" sz="2800" dirty="0"/>
            </a:br>
            <a:r>
              <a:rPr lang="nl-NL" sz="2800" b="1" dirty="0" smtClean="0"/>
              <a:t>Reactie op de conceptuele kunst</a:t>
            </a:r>
            <a:br>
              <a:rPr lang="nl-NL" sz="2800" b="1" dirty="0" smtClean="0"/>
            </a:br>
            <a:r>
              <a:rPr lang="nl-NL" sz="2800" dirty="0"/>
              <a:t/>
            </a:r>
            <a:br>
              <a:rPr lang="nl-NL" sz="2800" dirty="0"/>
            </a:br>
            <a:endParaRPr lang="nl-NL" sz="2800" dirty="0"/>
          </a:p>
        </p:txBody>
      </p:sp>
      <p:pic>
        <p:nvPicPr>
          <p:cNvPr id="4" name="Tijdelijke aanduiding voor inhoud 3" descr="fbeeldingsresultaat voor milan kunc what a coincidence"/>
          <p:cNvPicPr>
            <a:picLocks noGrp="1"/>
          </p:cNvPicPr>
          <p:nvPr>
            <p:ph idx="1"/>
          </p:nvPr>
        </p:nvPicPr>
        <p:blipFill>
          <a:blip r:embed="rId2">
            <a:extLst>
              <a:ext uri="{28A0092B-C50C-407E-A947-70E740481C1C}">
                <a14:useLocalDpi xmlns:a14="http://schemas.microsoft.com/office/drawing/2010/main" val="0"/>
              </a:ext>
            </a:extLst>
          </a:blip>
          <a:srcRect l="-62314" r="-62314"/>
          <a:stretch>
            <a:fillRect/>
          </a:stretch>
        </p:blipFill>
        <p:spPr bwMode="auto">
          <a:xfrm>
            <a:off x="1132241" y="274638"/>
            <a:ext cx="10952788" cy="5851526"/>
          </a:xfrm>
          <a:prstGeom prst="rect">
            <a:avLst/>
          </a:prstGeom>
          <a:noFill/>
          <a:ln>
            <a:noFill/>
          </a:ln>
        </p:spPr>
      </p:pic>
      <p:pic>
        <p:nvPicPr>
          <p:cNvPr id="5" name="Afbeelding 4" descr="Schermafbeelding 2016-11-06 om 10.13.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54" y="4494818"/>
            <a:ext cx="1636627" cy="2025999"/>
          </a:xfrm>
          <a:prstGeom prst="rect">
            <a:avLst/>
          </a:prstGeom>
        </p:spPr>
      </p:pic>
      <p:sp>
        <p:nvSpPr>
          <p:cNvPr id="6" name="Tekstvak 5"/>
          <p:cNvSpPr txBox="1"/>
          <p:nvPr/>
        </p:nvSpPr>
        <p:spPr>
          <a:xfrm>
            <a:off x="2203281" y="6520817"/>
            <a:ext cx="2908819" cy="369332"/>
          </a:xfrm>
          <a:prstGeom prst="rect">
            <a:avLst/>
          </a:prstGeom>
          <a:noFill/>
        </p:spPr>
        <p:txBody>
          <a:bodyPr wrap="none" rtlCol="0">
            <a:spAutoFit/>
          </a:bodyPr>
          <a:lstStyle/>
          <a:p>
            <a:r>
              <a:rPr lang="nl-NL" dirty="0" err="1" smtClean="0"/>
              <a:t>Arcimboldo</a:t>
            </a:r>
            <a:r>
              <a:rPr lang="nl-NL" dirty="0" smtClean="0"/>
              <a:t>: 16</a:t>
            </a:r>
            <a:r>
              <a:rPr lang="nl-NL" baseline="30000" dirty="0" smtClean="0"/>
              <a:t>e</a:t>
            </a:r>
            <a:r>
              <a:rPr lang="nl-NL" dirty="0" smtClean="0"/>
              <a:t> eeuw: Praag</a:t>
            </a:r>
            <a:endParaRPr lang="nl-NL" dirty="0"/>
          </a:p>
        </p:txBody>
      </p:sp>
    </p:spTree>
    <p:extLst>
      <p:ext uri="{BB962C8B-B14F-4D97-AF65-F5344CB8AC3E}">
        <p14:creationId xmlns:p14="http://schemas.microsoft.com/office/powerpoint/2010/main" val="968547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fbeeldingsresultaat voor milan kunc what a coincidence"/>
          <p:cNvPicPr>
            <a:picLocks noGrp="1"/>
          </p:cNvPicPr>
          <p:nvPr>
            <p:ph idx="1"/>
          </p:nvPr>
        </p:nvPicPr>
        <p:blipFill>
          <a:blip r:embed="rId2">
            <a:extLst>
              <a:ext uri="{28A0092B-C50C-407E-A947-70E740481C1C}">
                <a14:useLocalDpi xmlns:a14="http://schemas.microsoft.com/office/drawing/2010/main" val="0"/>
              </a:ext>
            </a:extLst>
          </a:blip>
          <a:srcRect l="-62314" r="-62314"/>
          <a:stretch>
            <a:fillRect/>
          </a:stretch>
        </p:blipFill>
        <p:spPr bwMode="auto">
          <a:xfrm>
            <a:off x="3748638" y="274638"/>
            <a:ext cx="7219449" cy="4220180"/>
          </a:xfrm>
          <a:prstGeom prst="rect">
            <a:avLst/>
          </a:prstGeom>
          <a:noFill/>
          <a:ln>
            <a:noFill/>
          </a:ln>
        </p:spPr>
      </p:pic>
      <p:pic>
        <p:nvPicPr>
          <p:cNvPr id="5" name="Afbeelding 4" descr="Schermafbeelding 2016-11-06 om 10.13.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973" y="4693712"/>
            <a:ext cx="1636627" cy="2025999"/>
          </a:xfrm>
          <a:prstGeom prst="rect">
            <a:avLst/>
          </a:prstGeom>
        </p:spPr>
      </p:pic>
      <p:sp>
        <p:nvSpPr>
          <p:cNvPr id="6" name="Tekstvak 5"/>
          <p:cNvSpPr txBox="1"/>
          <p:nvPr/>
        </p:nvSpPr>
        <p:spPr>
          <a:xfrm>
            <a:off x="4666672" y="6150397"/>
            <a:ext cx="1683062" cy="646331"/>
          </a:xfrm>
          <a:prstGeom prst="rect">
            <a:avLst/>
          </a:prstGeom>
          <a:noFill/>
        </p:spPr>
        <p:txBody>
          <a:bodyPr wrap="square" rtlCol="0">
            <a:spAutoFit/>
          </a:bodyPr>
          <a:lstStyle/>
          <a:p>
            <a:r>
              <a:rPr lang="nl-NL" dirty="0" err="1" smtClean="0"/>
              <a:t>Arcimboldo</a:t>
            </a:r>
            <a:r>
              <a:rPr lang="nl-NL" dirty="0" smtClean="0"/>
              <a:t>: 16</a:t>
            </a:r>
            <a:r>
              <a:rPr lang="nl-NL" baseline="30000" dirty="0" smtClean="0"/>
              <a:t>e</a:t>
            </a:r>
            <a:r>
              <a:rPr lang="nl-NL" dirty="0" smtClean="0"/>
              <a:t> eeuw: Praag</a:t>
            </a:r>
            <a:endParaRPr lang="nl-NL" dirty="0"/>
          </a:p>
        </p:txBody>
      </p:sp>
      <p:sp>
        <p:nvSpPr>
          <p:cNvPr id="3" name="Titel 2"/>
          <p:cNvSpPr>
            <a:spLocks noGrp="1"/>
          </p:cNvSpPr>
          <p:nvPr>
            <p:ph type="title"/>
          </p:nvPr>
        </p:nvSpPr>
        <p:spPr>
          <a:xfrm>
            <a:off x="457200" y="274638"/>
            <a:ext cx="8229600" cy="5462674"/>
          </a:xfrm>
        </p:spPr>
        <p:txBody>
          <a:bodyPr>
            <a:normAutofit fontScale="90000"/>
          </a:bodyPr>
          <a:lstStyle/>
          <a:p>
            <a:pPr algn="l"/>
            <a:r>
              <a:rPr lang="nl-NL" sz="2200" b="1" dirty="0" smtClean="0"/>
              <a:t>Verwijzingen</a:t>
            </a:r>
            <a:br>
              <a:rPr lang="nl-NL" sz="2200" b="1" dirty="0" smtClean="0"/>
            </a:br>
            <a:r>
              <a:rPr lang="nl-NL" sz="2200" b="1" dirty="0" smtClean="0"/>
              <a:t>en stijlcitaten.</a:t>
            </a:r>
            <a:r>
              <a:rPr lang="nl-NL" sz="2000" dirty="0" smtClean="0"/>
              <a:t/>
            </a:r>
            <a:br>
              <a:rPr lang="nl-NL" sz="2000" dirty="0" smtClean="0"/>
            </a:br>
            <a:r>
              <a:rPr lang="nl-NL" sz="2000" dirty="0" err="1" smtClean="0"/>
              <a:t>Post-modernisme</a:t>
            </a:r>
            <a:r>
              <a:rPr lang="nl-NL" sz="2000" dirty="0" smtClean="0"/>
              <a:t/>
            </a:r>
            <a:br>
              <a:rPr lang="nl-NL" sz="2000" dirty="0" smtClean="0"/>
            </a:br>
            <a:r>
              <a:rPr lang="nl-NL" sz="2000" dirty="0" smtClean="0"/>
              <a:t/>
            </a:r>
            <a:br>
              <a:rPr lang="nl-NL" sz="2000" dirty="0" smtClean="0"/>
            </a:br>
            <a:r>
              <a:rPr lang="nl-NL" sz="2000" dirty="0" smtClean="0"/>
              <a:t>Kunstenaar: </a:t>
            </a:r>
            <a:r>
              <a:rPr lang="nl-NL" sz="2000" dirty="0" err="1" smtClean="0"/>
              <a:t>Arcimboldo</a:t>
            </a:r>
            <a:r>
              <a:rPr lang="nl-NL" sz="2000" dirty="0" smtClean="0"/>
              <a:t/>
            </a:r>
            <a:br>
              <a:rPr lang="nl-NL" sz="2000" dirty="0" smtClean="0"/>
            </a:br>
            <a:r>
              <a:rPr lang="nl-NL" sz="2000" dirty="0" smtClean="0"/>
              <a:t>Vallende appel: zondeval</a:t>
            </a:r>
            <a:br>
              <a:rPr lang="nl-NL" sz="2000" dirty="0" smtClean="0"/>
            </a:br>
            <a:r>
              <a:rPr lang="nl-NL" sz="2000" dirty="0" smtClean="0"/>
              <a:t>Vliegende meeuw: Nazi symbool</a:t>
            </a:r>
            <a:br>
              <a:rPr lang="nl-NL" sz="2000" dirty="0" smtClean="0"/>
            </a:br>
            <a:r>
              <a:rPr lang="nl-NL" sz="2000" dirty="0" smtClean="0"/>
              <a:t>Put als mond: verwijzing naar </a:t>
            </a:r>
            <a:br>
              <a:rPr lang="nl-NL" sz="2000" dirty="0" smtClean="0"/>
            </a:br>
            <a:r>
              <a:rPr lang="nl-NL" sz="2000" dirty="0" err="1" smtClean="0"/>
              <a:t>sexpop</a:t>
            </a:r>
            <a:r>
              <a:rPr lang="nl-NL" sz="2000" dirty="0" smtClean="0"/>
              <a:t>.</a:t>
            </a:r>
            <a:br>
              <a:rPr lang="nl-NL" sz="2000" dirty="0" smtClean="0"/>
            </a:br>
            <a:r>
              <a:rPr lang="nl-NL" sz="2000" dirty="0" smtClean="0"/>
              <a:t>Heeft de kunstenaar dit ook zo bedoeld ?</a:t>
            </a:r>
            <a:br>
              <a:rPr lang="nl-NL" sz="2000" dirty="0" smtClean="0"/>
            </a:br>
            <a:r>
              <a:rPr lang="nl-NL" sz="2000" dirty="0"/>
              <a:t/>
            </a:r>
            <a:br>
              <a:rPr lang="nl-NL" sz="2000" dirty="0"/>
            </a:br>
            <a:r>
              <a:rPr lang="nl-NL" sz="2000" b="1" dirty="0" smtClean="0"/>
              <a:t>Post modern is: </a:t>
            </a:r>
            <a:r>
              <a:rPr lang="nl-NL" sz="2000" dirty="0" smtClean="0"/>
              <a:t/>
            </a:r>
            <a:br>
              <a:rPr lang="nl-NL" sz="2000" dirty="0" smtClean="0"/>
            </a:br>
            <a:r>
              <a:rPr lang="nl-NL" sz="2000" dirty="0" smtClean="0"/>
              <a:t>Iedere kijker maakt zijn eigen keuzes uit de </a:t>
            </a:r>
            <a:br>
              <a:rPr lang="nl-NL" sz="2000" dirty="0" smtClean="0"/>
            </a:br>
            <a:r>
              <a:rPr lang="nl-NL" sz="2000" dirty="0" smtClean="0"/>
              <a:t>werkelijkheid en stelt op die manier zijn </a:t>
            </a:r>
            <a:br>
              <a:rPr lang="nl-NL" sz="2000" dirty="0" smtClean="0"/>
            </a:br>
            <a:r>
              <a:rPr lang="nl-NL" sz="2000" dirty="0" smtClean="0"/>
              <a:t>eigen ervaringen samen</a:t>
            </a:r>
            <a:br>
              <a:rPr lang="nl-NL" sz="2000" dirty="0" smtClean="0"/>
            </a:br>
            <a:r>
              <a:rPr lang="nl-NL" sz="2000" dirty="0" smtClean="0"/>
              <a:t>Zo wordt ieder kunstwerk in wezen een </a:t>
            </a:r>
            <a:br>
              <a:rPr lang="nl-NL" sz="2000" dirty="0" smtClean="0"/>
            </a:br>
            <a:r>
              <a:rPr lang="nl-NL" sz="2000" dirty="0" smtClean="0"/>
              <a:t>zelfportret van de kijker</a:t>
            </a:r>
            <a:r>
              <a:rPr lang="nl-NL" sz="2000" dirty="0"/>
              <a:t/>
            </a:r>
            <a:br>
              <a:rPr lang="nl-NL" sz="2000" dirty="0"/>
            </a:br>
            <a:endParaRPr lang="nl-NL" sz="2000" dirty="0"/>
          </a:p>
        </p:txBody>
      </p:sp>
      <p:pic>
        <p:nvPicPr>
          <p:cNvPr id="7" name="Afbeelding 6" descr="fbeeldingsresultaat voor magritte surrealisme"/>
          <p:cNvPicPr/>
          <p:nvPr/>
        </p:nvPicPr>
        <p:blipFill>
          <a:blip r:embed="rId4">
            <a:extLst>
              <a:ext uri="{28A0092B-C50C-407E-A947-70E740481C1C}">
                <a14:useLocalDpi xmlns:a14="http://schemas.microsoft.com/office/drawing/2010/main" val="0"/>
              </a:ext>
            </a:extLst>
          </a:blip>
          <a:srcRect/>
          <a:stretch>
            <a:fillRect/>
          </a:stretch>
        </p:blipFill>
        <p:spPr bwMode="auto">
          <a:xfrm>
            <a:off x="2474068" y="5278309"/>
            <a:ext cx="1702986" cy="1579691"/>
          </a:xfrm>
          <a:prstGeom prst="rect">
            <a:avLst/>
          </a:prstGeom>
          <a:noFill/>
          <a:ln>
            <a:noFill/>
          </a:ln>
        </p:spPr>
      </p:pic>
      <p:sp>
        <p:nvSpPr>
          <p:cNvPr id="8" name="Tekstvak 7"/>
          <p:cNvSpPr txBox="1"/>
          <p:nvPr/>
        </p:nvSpPr>
        <p:spPr>
          <a:xfrm>
            <a:off x="963936" y="5844408"/>
            <a:ext cx="1510132" cy="646331"/>
          </a:xfrm>
          <a:prstGeom prst="rect">
            <a:avLst/>
          </a:prstGeom>
          <a:noFill/>
        </p:spPr>
        <p:txBody>
          <a:bodyPr wrap="square" rtlCol="0">
            <a:spAutoFit/>
          </a:bodyPr>
          <a:lstStyle/>
          <a:p>
            <a:r>
              <a:rPr lang="nl-NL" dirty="0" err="1" smtClean="0"/>
              <a:t>Magritte</a:t>
            </a:r>
            <a:r>
              <a:rPr lang="nl-NL" dirty="0" smtClean="0"/>
              <a:t>: surrealisme</a:t>
            </a:r>
            <a:endParaRPr lang="nl-NL" dirty="0"/>
          </a:p>
        </p:txBody>
      </p:sp>
    </p:spTree>
    <p:extLst>
      <p:ext uri="{BB962C8B-B14F-4D97-AF65-F5344CB8AC3E}">
        <p14:creationId xmlns:p14="http://schemas.microsoft.com/office/powerpoint/2010/main" val="4037041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Kunst en ruimte: </a:t>
            </a:r>
            <a:r>
              <a:rPr lang="nl-NL" dirty="0" err="1" smtClean="0"/>
              <a:t>Shiharu</a:t>
            </a:r>
            <a:r>
              <a:rPr lang="nl-NL" dirty="0" smtClean="0"/>
              <a:t> </a:t>
            </a:r>
            <a:r>
              <a:rPr lang="nl-NL" dirty="0" err="1" smtClean="0"/>
              <a:t>Shiota</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a:hlinkClick r:id="rId2"/>
              </a:rPr>
              <a:t>https://www.youtube.com/watch?v=</a:t>
            </a:r>
            <a:r>
              <a:rPr lang="nl-NL" dirty="0" smtClean="0">
                <a:hlinkClick r:id="rId2"/>
              </a:rPr>
              <a:t>ULpxdHy0eZc</a:t>
            </a:r>
            <a:endParaRPr lang="nl-NL" dirty="0" smtClean="0"/>
          </a:p>
          <a:p>
            <a:r>
              <a:rPr lang="nl-NL" dirty="0" err="1" smtClean="0"/>
              <a:t>Muttidiscilinaire</a:t>
            </a:r>
            <a:r>
              <a:rPr lang="nl-NL" dirty="0" smtClean="0"/>
              <a:t> kunstenaar: schilder, beeldhouwer, fotograaf, performance, installaties</a:t>
            </a:r>
            <a:endParaRPr lang="nl-NL" dirty="0"/>
          </a:p>
          <a:p>
            <a:r>
              <a:rPr lang="nl-NL" dirty="0" smtClean="0"/>
              <a:t>Thematiek:</a:t>
            </a:r>
          </a:p>
          <a:p>
            <a:r>
              <a:rPr lang="nl-NL" dirty="0" smtClean="0"/>
              <a:t>Leven en dood</a:t>
            </a:r>
          </a:p>
          <a:p>
            <a:r>
              <a:rPr lang="nl-NL" dirty="0" smtClean="0"/>
              <a:t>Herinneringen</a:t>
            </a:r>
          </a:p>
          <a:p>
            <a:r>
              <a:rPr lang="nl-NL" dirty="0" smtClean="0"/>
              <a:t>Identiteit</a:t>
            </a:r>
          </a:p>
          <a:p>
            <a:r>
              <a:rPr lang="nl-NL" dirty="0" smtClean="0"/>
              <a:t>Weergave van het onvatbare</a:t>
            </a:r>
          </a:p>
          <a:p>
            <a:endParaRPr lang="nl-NL" dirty="0" smtClean="0"/>
          </a:p>
          <a:p>
            <a:endParaRPr lang="nl-NL" dirty="0"/>
          </a:p>
        </p:txBody>
      </p:sp>
      <p:pic>
        <p:nvPicPr>
          <p:cNvPr id="4" name="Afbeelding 3"/>
          <p:cNvPicPr>
            <a:picLocks noChangeAspect="1"/>
          </p:cNvPicPr>
          <p:nvPr/>
        </p:nvPicPr>
        <p:blipFill>
          <a:blip r:embed="rId3"/>
          <a:stretch>
            <a:fillRect/>
          </a:stretch>
        </p:blipFill>
        <p:spPr>
          <a:xfrm>
            <a:off x="5522879" y="3422371"/>
            <a:ext cx="3336870" cy="2271911"/>
          </a:xfrm>
          <a:prstGeom prst="rect">
            <a:avLst/>
          </a:prstGeom>
        </p:spPr>
      </p:pic>
    </p:spTree>
    <p:extLst>
      <p:ext uri="{BB962C8B-B14F-4D97-AF65-F5344CB8AC3E}">
        <p14:creationId xmlns:p14="http://schemas.microsoft.com/office/powerpoint/2010/main" val="387382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err="1" smtClean="0"/>
              <a:t>Shiharu</a:t>
            </a:r>
            <a:r>
              <a:rPr lang="nl-NL" dirty="0" smtClean="0"/>
              <a:t> </a:t>
            </a:r>
            <a:r>
              <a:rPr lang="nl-NL" dirty="0" err="1" smtClean="0"/>
              <a:t>Shiota</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sz="1900" dirty="0">
                <a:hlinkClick r:id="rId2"/>
              </a:rPr>
              <a:t>https://www.youtube.com/watch?v=</a:t>
            </a:r>
            <a:r>
              <a:rPr lang="nl-NL" sz="1900" dirty="0" smtClean="0">
                <a:hlinkClick r:id="rId2"/>
              </a:rPr>
              <a:t>Z70WbxbGKhY</a:t>
            </a:r>
            <a:r>
              <a:rPr lang="nl-NL" sz="1900" dirty="0" smtClean="0"/>
              <a:t>   opbouwen van de installatie</a:t>
            </a:r>
          </a:p>
          <a:p>
            <a:endParaRPr lang="nl-NL" dirty="0"/>
          </a:p>
          <a:p>
            <a:endParaRPr lang="nl-NL" dirty="0" smtClean="0"/>
          </a:p>
          <a:p>
            <a:r>
              <a:rPr lang="nl-NL" dirty="0" smtClean="0"/>
              <a:t>Tijdelijk kunstwerk  ( vergelijk met </a:t>
            </a:r>
            <a:r>
              <a:rPr lang="nl-NL" dirty="0" err="1" smtClean="0"/>
              <a:t>Christo</a:t>
            </a:r>
            <a:r>
              <a:rPr lang="nl-NL" dirty="0" smtClean="0"/>
              <a:t>: </a:t>
            </a:r>
            <a:r>
              <a:rPr lang="nl-NL" dirty="0" err="1" smtClean="0"/>
              <a:t>landart</a:t>
            </a:r>
            <a:r>
              <a:rPr lang="nl-NL" dirty="0" smtClean="0"/>
              <a:t> )</a:t>
            </a:r>
          </a:p>
          <a:p>
            <a:r>
              <a:rPr lang="nl-NL" dirty="0" smtClean="0"/>
              <a:t>Ruimte vullende installatie: wordt in het museum gemaakt en daar ook weer </a:t>
            </a:r>
            <a:r>
              <a:rPr lang="nl-NL" dirty="0" smtClean="0"/>
              <a:t>afgebroken </a:t>
            </a:r>
            <a:r>
              <a:rPr lang="nl-NL" dirty="0" smtClean="0"/>
              <a:t>na de tentoonstelling. </a:t>
            </a:r>
          </a:p>
          <a:p>
            <a:r>
              <a:rPr lang="nl-NL" dirty="0" smtClean="0"/>
              <a:t>Meerdere mensen voeren het kunstwerk uit</a:t>
            </a:r>
          </a:p>
          <a:p>
            <a:r>
              <a:rPr lang="nl-NL" dirty="0" smtClean="0"/>
              <a:t>Complexe gelaagdheid</a:t>
            </a:r>
          </a:p>
          <a:p>
            <a:r>
              <a:rPr lang="nl-NL" dirty="0" smtClean="0"/>
              <a:t>Associatie ? Spinnenweb bouwen in de ruime.</a:t>
            </a:r>
          </a:p>
          <a:p>
            <a:endParaRPr lang="nl-NL" dirty="0" smtClean="0"/>
          </a:p>
          <a:p>
            <a:r>
              <a:rPr lang="nl-NL" sz="1800" dirty="0">
                <a:hlinkClick r:id="rId3"/>
              </a:rPr>
              <a:t>http://www.hetnoordbrabantsmuseum.nl/bezoek/tentoonstellingen-activiteiten/tentoonstellingen/chiharu-shiota</a:t>
            </a:r>
            <a:r>
              <a:rPr lang="nl-NL" sz="1800" dirty="0" smtClean="0">
                <a:hlinkClick r:id="rId3"/>
              </a:rPr>
              <a:t>/</a:t>
            </a:r>
            <a:r>
              <a:rPr lang="nl-NL" sz="1800" dirty="0" smtClean="0"/>
              <a:t>   tentoonstelling in Noord </a:t>
            </a:r>
            <a:r>
              <a:rPr lang="nl-NL" sz="1800" dirty="0" err="1" smtClean="0"/>
              <a:t>Brabanta</a:t>
            </a:r>
            <a:r>
              <a:rPr lang="nl-NL" sz="1800" dirty="0" smtClean="0"/>
              <a:t> museum </a:t>
            </a:r>
          </a:p>
          <a:p>
            <a:endParaRPr lang="nl-NL" sz="1800" dirty="0" smtClean="0"/>
          </a:p>
          <a:p>
            <a:r>
              <a:rPr lang="nl-NL" sz="1800" dirty="0">
                <a:hlinkClick r:id="rId4"/>
              </a:rPr>
              <a:t>https://www.youtube.com/watch?v=</a:t>
            </a:r>
            <a:r>
              <a:rPr lang="nl-NL" sz="1800" dirty="0" smtClean="0">
                <a:hlinkClick r:id="rId4"/>
              </a:rPr>
              <a:t>JEYQ5IN1TQI</a:t>
            </a:r>
            <a:r>
              <a:rPr lang="nl-NL" sz="1800" dirty="0" smtClean="0"/>
              <a:t>    </a:t>
            </a:r>
            <a:r>
              <a:rPr lang="nl-NL" sz="1800" dirty="0" err="1" smtClean="0"/>
              <a:t>labyrinth</a:t>
            </a:r>
            <a:r>
              <a:rPr lang="nl-NL" sz="1800" dirty="0" smtClean="0"/>
              <a:t> of memory</a:t>
            </a:r>
          </a:p>
          <a:p>
            <a:endParaRPr lang="nl-NL" sz="1800" dirty="0"/>
          </a:p>
          <a:p>
            <a:endParaRPr lang="nl-NL" dirty="0"/>
          </a:p>
          <a:p>
            <a:endParaRPr lang="nl-NL" dirty="0"/>
          </a:p>
        </p:txBody>
      </p:sp>
    </p:spTree>
    <p:extLst>
      <p:ext uri="{BB962C8B-B14F-4D97-AF65-F5344CB8AC3E}">
        <p14:creationId xmlns:p14="http://schemas.microsoft.com/office/powerpoint/2010/main" val="341795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Kunst als ontmoeting:</a:t>
            </a:r>
            <a:br>
              <a:rPr lang="nl-NL" dirty="0" smtClean="0"/>
            </a:br>
            <a:r>
              <a:rPr lang="nl-NL" sz="2800" dirty="0" smtClean="0"/>
              <a:t>Marina </a:t>
            </a:r>
            <a:r>
              <a:rPr lang="nl-NL" sz="2800" dirty="0" err="1"/>
              <a:t>Abramovic</a:t>
            </a:r>
            <a:endParaRPr lang="nl-NL" sz="2800" dirty="0"/>
          </a:p>
        </p:txBody>
      </p:sp>
      <p:sp>
        <p:nvSpPr>
          <p:cNvPr id="3" name="Tijdelijke aanduiding voor inhoud 2"/>
          <p:cNvSpPr>
            <a:spLocks noGrp="1"/>
          </p:cNvSpPr>
          <p:nvPr>
            <p:ph idx="1"/>
          </p:nvPr>
        </p:nvSpPr>
        <p:spPr>
          <a:xfrm>
            <a:off x="457200" y="2318613"/>
            <a:ext cx="8229600" cy="3807550"/>
          </a:xfrm>
        </p:spPr>
        <p:txBody>
          <a:bodyPr>
            <a:noAutofit/>
          </a:bodyPr>
          <a:lstStyle/>
          <a:p>
            <a:r>
              <a:rPr lang="nl-NL" sz="2400" dirty="0">
                <a:hlinkClick r:id="rId2"/>
              </a:rPr>
              <a:t>https://www.youtube.com/watch?v=</a:t>
            </a:r>
            <a:r>
              <a:rPr lang="nl-NL" sz="2400" dirty="0" smtClean="0">
                <a:hlinkClick r:id="rId2"/>
              </a:rPr>
              <a:t>OS0Tg0IjCp4</a:t>
            </a:r>
            <a:endParaRPr lang="nl-NL" sz="2400" dirty="0" smtClean="0"/>
          </a:p>
          <a:p>
            <a:r>
              <a:rPr lang="nl-NL" sz="2400" dirty="0" smtClean="0"/>
              <a:t>Performance kunstenaar</a:t>
            </a:r>
          </a:p>
          <a:p>
            <a:r>
              <a:rPr lang="nl-NL" sz="2400" dirty="0" err="1" smtClean="0"/>
              <a:t>Performanse</a:t>
            </a:r>
            <a:r>
              <a:rPr lang="nl-NL" sz="2400" dirty="0" smtClean="0"/>
              <a:t>: “ The artist is present “</a:t>
            </a:r>
          </a:p>
          <a:p>
            <a:r>
              <a:rPr lang="nl-NL" sz="2400" dirty="0" smtClean="0"/>
              <a:t>Duur 3 maanden</a:t>
            </a:r>
          </a:p>
          <a:p>
            <a:r>
              <a:rPr lang="nl-NL" sz="2400" dirty="0" smtClean="0"/>
              <a:t>Dagelijks in het museum aanwezig: zit tegenover een bezoeker, niet spreken, geen fysiek contact, intens emotioneel contact. </a:t>
            </a:r>
          </a:p>
          <a:p>
            <a:r>
              <a:rPr lang="nl-NL" sz="2400" dirty="0" smtClean="0"/>
              <a:t>Nieuwe kunstbeleving: voor de meeste mensen geldt dat ze niet langer dan 30 seconden blijven staan voor een kunstwerk, hier blijven ze het liefst de hele dag zitten.</a:t>
            </a:r>
            <a:endParaRPr lang="nl-NL" sz="2400" dirty="0"/>
          </a:p>
        </p:txBody>
      </p:sp>
      <p:pic>
        <p:nvPicPr>
          <p:cNvPr id="4" name="Afbeelding 3"/>
          <p:cNvPicPr>
            <a:picLocks noChangeAspect="1"/>
          </p:cNvPicPr>
          <p:nvPr/>
        </p:nvPicPr>
        <p:blipFill>
          <a:blip r:embed="rId3"/>
          <a:stretch>
            <a:fillRect/>
          </a:stretch>
        </p:blipFill>
        <p:spPr>
          <a:xfrm>
            <a:off x="5887956" y="72212"/>
            <a:ext cx="3102222" cy="2069182"/>
          </a:xfrm>
          <a:prstGeom prst="rect">
            <a:avLst/>
          </a:prstGeom>
        </p:spPr>
      </p:pic>
    </p:spTree>
    <p:extLst>
      <p:ext uri="{BB962C8B-B14F-4D97-AF65-F5344CB8AC3E}">
        <p14:creationId xmlns:p14="http://schemas.microsoft.com/office/powerpoint/2010/main" val="1869717779"/>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467</Words>
  <Application>Microsoft Macintosh PowerPoint</Application>
  <PresentationFormat>Diavoorstelling (4:3)</PresentationFormat>
  <Paragraphs>89</Paragraphs>
  <Slides>16</Slides>
  <Notes>2</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KUNST EN POST MODERNISME complexiteit en samenhang </vt:lpstr>
      <vt:lpstr>Post-modernisme  Job Koelewijn: 1998 “A balancing art “ Foto  Foto: Gemaakt in NY.  Welke informatie geeft het beeld, waar zit de verwarring ?   Later wordt dit kunstwerk gezien als een voorbode van 9/11.   Verbindingen.</vt:lpstr>
      <vt:lpstr>Eclecticisme: post modernisme in de bouwkunst en herwaardering van het ornament; stijlcitaten </vt:lpstr>
      <vt:lpstr>FRANCESCA WOODMAN 1977,  “ untitled “  Welke stijlcitaten zijn aanwezig ?</vt:lpstr>
      <vt:lpstr>Milan Kunc 1985 What a coincidence Stijl:  De nieuwe wilden / post modernisme  Reactie op de conceptuele kunst  </vt:lpstr>
      <vt:lpstr>Verwijzingen en stijlcitaten. Post-modernisme  Kunstenaar: Arcimboldo Vallende appel: zondeval Vliegende meeuw: Nazi symbool Put als mond: verwijzing naar  sexpop. Heeft de kunstenaar dit ook zo bedoeld ?  Post modern is:  Iedere kijker maakt zijn eigen keuzes uit de  werkelijkheid en stelt op die manier zijn  eigen ervaringen samen Zo wordt ieder kunstwerk in wezen een  zelfportret van de kijker </vt:lpstr>
      <vt:lpstr> Kunst en ruimte: Shiharu Shiota</vt:lpstr>
      <vt:lpstr> Shiharu Shiota</vt:lpstr>
      <vt:lpstr>Kunst als ontmoeting: Marina Abramovic</vt:lpstr>
      <vt:lpstr>Kunst en technologie Daan Roosegaarde:</vt:lpstr>
      <vt:lpstr>SMART HIGHWAY:  Daan Roosegaarde studio</vt:lpstr>
      <vt:lpstr>PowerPoint-presentatie</vt:lpstr>
      <vt:lpstr>Levende muur: interactive art wall</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VWO hoe leer je van kunst; hoe leer je kunsttheorie</dc:title>
  <dc:creator>Gebruiker</dc:creator>
  <cp:lastModifiedBy>Gebruiker</cp:lastModifiedBy>
  <cp:revision>32</cp:revision>
  <dcterms:created xsi:type="dcterms:W3CDTF">2013-12-08T16:37:42Z</dcterms:created>
  <dcterms:modified xsi:type="dcterms:W3CDTF">2017-10-12T09:40:33Z</dcterms:modified>
</cp:coreProperties>
</file>